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63" r:id="rId5"/>
    <p:sldId id="278" r:id="rId6"/>
    <p:sldId id="282" r:id="rId7"/>
    <p:sldId id="283" r:id="rId8"/>
    <p:sldId id="284" r:id="rId9"/>
    <p:sldId id="285" r:id="rId10"/>
    <p:sldId id="286" r:id="rId11"/>
    <p:sldId id="287" r:id="rId12"/>
    <p:sldId id="281" r:id="rId13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06799F8-075E-4A3A-A7F6-7FBC6576F1A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74"/>
  </p:normalViewPr>
  <p:slideViewPr>
    <p:cSldViewPr snapToGrid="0">
      <p:cViewPr>
        <p:scale>
          <a:sx n="70" d="100"/>
          <a:sy n="70" d="100"/>
        </p:scale>
        <p:origin x="-744" y="-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40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E47F476-161E-4A04-A0FB-965A0EEB4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32E49AB-875B-42C8-941C-0DE0DBD2D3F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84D98C1-1D35-4AC1-86CE-3983443D2DC2}" type="datetime1">
              <a:rPr lang="ru-RU" smtClean="0"/>
              <a:t>05.11.2021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3EFBA4A-EC84-4A1C-951D-F76333FEEC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60085306-E124-4DA3-9455-10E28A78FE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5FAA0D8-202C-4D3D-887A-429ECB6FF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06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08F80-7E6B-44D5-A446-1C0594CA0811}" type="datetime1">
              <a:rPr lang="ru-RU" smtClean="0"/>
              <a:pPr/>
              <a:t>05.11.2021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014E932-560F-4669-93FB-097F2F5C11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19864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3202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6014E932-560F-4669-93FB-097F2F5C1185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21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915128" y="1397977"/>
            <a:ext cx="8361229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4475023"/>
            <a:ext cx="6831673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A44D028-484A-4016-A0FD-DCEBE353592D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79965FD7-DA9A-4AFB-B8C8-34AC1FEE9F72}"/>
              </a:ext>
            </a:extLst>
          </p:cNvPr>
          <p:cNvSpPr/>
          <p:nvPr userDrawn="1"/>
        </p:nvSpPr>
        <p:spPr>
          <a:xfrm flipV="1">
            <a:off x="887674" y="726883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5" name="Г-образная фигура 14">
            <a:extLst>
              <a:ext uri="{FF2B5EF4-FFF2-40B4-BE49-F238E27FC236}">
                <a16:creationId xmlns:a16="http://schemas.microsoft.com/office/drawing/2014/main" xmlns="" id="{92465177-72B9-4DCF-8F98-0C79F3EE32EC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129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1485900"/>
          </a:xfrm>
        </p:spPr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Текст 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rtlCol="0"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 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Дата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B0B504-960D-4FF3-82DC-E4C3635A674B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8" name="Нижний колонтитул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91236E78-C797-4C31-BA0C-DB193BAF6D2D}"/>
              </a:ext>
            </a:extLst>
          </p:cNvPr>
          <p:cNvSpPr/>
          <p:nvPr userDrawn="1"/>
        </p:nvSpPr>
        <p:spPr>
          <a:xfrm rot="10800000" flipV="1">
            <a:off x="8391654" y="1873024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BFA658F0-F295-40A9-8BA8-1F6CBDFBBE09}"/>
              </a:ext>
            </a:extLst>
          </p:cNvPr>
          <p:cNvSpPr/>
          <p:nvPr userDrawn="1"/>
        </p:nvSpPr>
        <p:spPr>
          <a:xfrm flipH="1">
            <a:off x="8152968" y="1752327"/>
            <a:ext cx="3152309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74007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ADF7B7-CD0A-4A43-BE35-20EDFB8432A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5725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6F59C7-98D5-4FFA-80E3-9889813E74BE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3" name="Нижний колонтитул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99014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, второй вариант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Г-образная фигура 9">
            <a:extLst>
              <a:ext uri="{FF2B5EF4-FFF2-40B4-BE49-F238E27FC236}">
                <a16:creationId xmlns:a16="http://schemas.microsoft.com/office/drawing/2014/main" xmlns="" id="{13412040-642F-40C5-8AB5-C0E8D41B481B}"/>
              </a:ext>
            </a:extLst>
          </p:cNvPr>
          <p:cNvSpPr/>
          <p:nvPr userDrawn="1"/>
        </p:nvSpPr>
        <p:spPr>
          <a:xfrm flipV="1">
            <a:off x="870090" y="709300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 title="Боковая панель">
            <a:extLst>
              <a:ext uri="{FF2B5EF4-FFF2-40B4-BE49-F238E27FC236}">
                <a16:creationId xmlns:a16="http://schemas.microsoft.com/office/drawing/2014/main" xmlns="" id="{BADD331D-DA8D-4D47-A2BB-F4875FDB16A4}"/>
              </a:ext>
            </a:extLst>
          </p:cNvPr>
          <p:cNvSpPr/>
          <p:nvPr userDrawn="1"/>
        </p:nvSpPr>
        <p:spPr>
          <a:xfrm rot="5400000">
            <a:off x="5791174" y="457175"/>
            <a:ext cx="609651" cy="1219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397977" y="1151796"/>
            <a:ext cx="9504485" cy="3007447"/>
          </a:xfrm>
        </p:spPr>
        <p:txBody>
          <a:bodyPr rtlCol="0" anchor="ctr" anchorCtr="0">
            <a:noAutofit/>
          </a:bodyPr>
          <a:lstStyle>
            <a:lvl1pPr algn="ctr">
              <a:defRPr sz="6600" cap="none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977" y="4897053"/>
            <a:ext cx="9504485" cy="10862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7FB405CF-C7E9-4233-9137-7641E9EC63E9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 rtlCol="0"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1" name="Г-образная фигура 10">
            <a:extLst>
              <a:ext uri="{FF2B5EF4-FFF2-40B4-BE49-F238E27FC236}">
                <a16:creationId xmlns:a16="http://schemas.microsoft.com/office/drawing/2014/main" xmlns="" id="{68D376A1-CC76-4C90-B2CF-F89EA13E7942}"/>
              </a:ext>
            </a:extLst>
          </p:cNvPr>
          <p:cNvSpPr/>
          <p:nvPr userDrawn="1"/>
        </p:nvSpPr>
        <p:spPr>
          <a:xfrm rot="10800000" flipV="1">
            <a:off x="8549910" y="1820273"/>
            <a:ext cx="2772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B5516E7A-AEB0-4772-8098-8B0F8B5F1126}"/>
              </a:ext>
            </a:extLst>
          </p:cNvPr>
          <p:cNvSpPr/>
          <p:nvPr userDrawn="1"/>
        </p:nvSpPr>
        <p:spPr>
          <a:xfrm flipV="1">
            <a:off x="752858" y="609652"/>
            <a:ext cx="3152309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E864F603-D3F0-4241-9005-3F6C3BD62BEF}"/>
              </a:ext>
            </a:extLst>
          </p:cNvPr>
          <p:cNvSpPr/>
          <p:nvPr userDrawn="1"/>
        </p:nvSpPr>
        <p:spPr>
          <a:xfrm flipH="1">
            <a:off x="8286317" y="1685653"/>
            <a:ext cx="3152309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233502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371600" y="685800"/>
            <a:ext cx="9601200" cy="720213"/>
          </a:xfrm>
        </p:spPr>
        <p:txBody>
          <a:bodyPr rtlCol="0">
            <a:noAutofit/>
          </a:bodyPr>
          <a:lstStyle>
            <a:lvl1pPr>
              <a:defRPr sz="4800"/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601200" cy="438272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02538B1-C940-4406-BCB8-DC91D6A15B03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cxnSp>
        <p:nvCxnSpPr>
          <p:cNvPr id="7" name="Прямая соединительная линия 6">
            <a:extLst>
              <a:ext uri="{FF2B5EF4-FFF2-40B4-BE49-F238E27FC236}">
                <a16:creationId xmlns:a16="http://schemas.microsoft.com/office/drawing/2014/main" xmlns="" id="{CBEFB83C-E1EC-41AC-BFF6-9D094E2D43C6}"/>
              </a:ext>
            </a:extLst>
          </p:cNvPr>
          <p:cNvCxnSpPr/>
          <p:nvPr userDrawn="1"/>
        </p:nvCxnSpPr>
        <p:spPr>
          <a:xfrm>
            <a:off x="1465008" y="1445344"/>
            <a:ext cx="946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4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 и рисунком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xmlns="" id="{C222C1B9-FA56-4CEA-AD98-25A595D942F8}"/>
              </a:ext>
            </a:extLst>
          </p:cNvPr>
          <p:cNvSpPr/>
          <p:nvPr userDrawn="1"/>
        </p:nvSpPr>
        <p:spPr bwMode="white">
          <a:xfrm>
            <a:off x="7040199" y="564425"/>
            <a:ext cx="4356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55F6BDF-291F-4C2E-B9D8-9EC1D2DC17B1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Рисунок 12">
            <a:extLst>
              <a:ext uri="{FF2B5EF4-FFF2-40B4-BE49-F238E27FC236}">
                <a16:creationId xmlns:a16="http://schemas.microsoft.com/office/drawing/2014/main" xmlns="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761" y="670570"/>
            <a:ext cx="4151312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7" name="Объект 15">
            <a:extLst>
              <a:ext uri="{FF2B5EF4-FFF2-40B4-BE49-F238E27FC236}">
                <a16:creationId xmlns:a16="http://schemas.microsoft.com/office/drawing/2014/main" xmlns="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47294" y="5188236"/>
            <a:ext cx="4858459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rtlCol="0" anchor="ctr" anchorCtr="0"/>
          <a:lstStyle>
            <a:lvl1pPr marL="0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530352" indent="0" algn="ctr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9875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1444752" indent="0" algn="ctr">
              <a:buNone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1901952" indent="0" algn="ctr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0844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ъект с подписью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20A2BD38-4A6C-44EB-900D-A3E3AE37854F}"/>
              </a:ext>
            </a:extLst>
          </p:cNvPr>
          <p:cNvSpPr/>
          <p:nvPr userDrawn="1"/>
        </p:nvSpPr>
        <p:spPr>
          <a:xfrm>
            <a:off x="6581723" y="404614"/>
            <a:ext cx="5191176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 7" title="Фоновая фигура"/>
          <p:cNvSpPr/>
          <p:nvPr/>
        </p:nvSpPr>
        <p:spPr>
          <a:xfrm>
            <a:off x="0" y="376"/>
            <a:ext cx="6096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white">
          <a:xfrm>
            <a:off x="586246" y="400665"/>
            <a:ext cx="4858460" cy="1428136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8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586246" y="2113935"/>
            <a:ext cx="4858460" cy="4247186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86246" y="6443554"/>
            <a:ext cx="132432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6533E58D-9F3B-48E0-8486-BA34FFA7DE3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2825377" y="6453386"/>
            <a:ext cx="2619329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187939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024000" y="0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6927" y="335049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Г-образная фигура 22">
            <a:extLst>
              <a:ext uri="{FF2B5EF4-FFF2-40B4-BE49-F238E27FC236}">
                <a16:creationId xmlns:a16="http://schemas.microsoft.com/office/drawing/2014/main" xmlns="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5085711" y="33029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Г-образная фигура 23">
            <a:extLst>
              <a:ext uri="{FF2B5EF4-FFF2-40B4-BE49-F238E27FC236}">
                <a16:creationId xmlns:a16="http://schemas.microsoft.com/office/drawing/2014/main" xmlns="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522817" y="1476927"/>
            <a:ext cx="4032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Г-образная фигура 24">
            <a:extLst>
              <a:ext uri="{FF2B5EF4-FFF2-40B4-BE49-F238E27FC236}">
                <a16:creationId xmlns:a16="http://schemas.microsoft.com/office/drawing/2014/main" xmlns="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5081769" y="1482001"/>
            <a:ext cx="410929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5360" y="518474"/>
            <a:ext cx="4910394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8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4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 rtl="0">
              <a:buNone/>
            </a:pPr>
            <a:r>
              <a:rPr lang="ru-RU" noProof="0" smtClean="0"/>
              <a:t>Образец текста</a:t>
            </a:r>
          </a:p>
          <a:p>
            <a:pPr marL="0" lvl="1" indent="0" algn="ctr" rtl="0">
              <a:buNone/>
            </a:pPr>
            <a:r>
              <a:rPr lang="ru-RU" noProof="0" smtClean="0"/>
              <a:t>Второй уровень</a:t>
            </a:r>
          </a:p>
          <a:p>
            <a:pPr marL="0" lvl="2" indent="0" algn="ctr" rtl="0">
              <a:buNone/>
            </a:pPr>
            <a:r>
              <a:rPr lang="ru-RU" noProof="0" smtClean="0"/>
              <a:t>Третий уровень</a:t>
            </a:r>
          </a:p>
          <a:p>
            <a:pPr marL="0" lvl="3" indent="0" algn="ctr" rtl="0">
              <a:buNone/>
            </a:pPr>
            <a:r>
              <a:rPr lang="ru-RU" noProof="0" smtClean="0"/>
              <a:t>Четвертый уровень</a:t>
            </a:r>
          </a:p>
          <a:p>
            <a:pPr marL="0" lvl="4" indent="0" algn="ctr" rtl="0">
              <a:buNone/>
            </a:pPr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68660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, 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Прямоугольник 13">
            <a:extLst>
              <a:ext uri="{FF2B5EF4-FFF2-40B4-BE49-F238E27FC236}">
                <a16:creationId xmlns:a16="http://schemas.microsoft.com/office/drawing/2014/main" xmlns="" id="{1F430D42-50DC-4502-A3E8-251FE7F0809D}"/>
              </a:ext>
            </a:extLst>
          </p:cNvPr>
          <p:cNvSpPr/>
          <p:nvPr userDrawn="1"/>
        </p:nvSpPr>
        <p:spPr>
          <a:xfrm>
            <a:off x="507591" y="5289755"/>
            <a:ext cx="5270049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3"/>
              </a:solidFill>
            </a:endParaRPr>
          </a:p>
        </p:txBody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44414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AE8A9B8D-2AF0-47C1-AFB2-AFA473452CA4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6245" y="668595"/>
            <a:ext cx="4646651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0275" y="5352418"/>
            <a:ext cx="5148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rtlCol="0" anchor="ctr" anchorCtr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1pPr>
            <a:lvl2pPr marL="530352" indent="0" algn="ctr">
              <a:buFont typeface="Arial" panose="020B0604020202020204" pitchFamily="34" charset="0"/>
              <a:buNone/>
              <a:defRPr sz="1800">
                <a:solidFill>
                  <a:schemeClr val="accent3"/>
                </a:solidFill>
              </a:defRPr>
            </a:lvl2pPr>
            <a:lvl3pPr marL="9875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3pPr>
            <a:lvl4pPr marL="1444752" indent="0" algn="ctr">
              <a:buFont typeface="Arial" panose="020B0604020202020204" pitchFamily="34" charset="0"/>
              <a:buNone/>
              <a:defRPr sz="1600">
                <a:solidFill>
                  <a:schemeClr val="accent3"/>
                </a:solidFill>
              </a:defRPr>
            </a:lvl4pPr>
            <a:lvl5pPr marL="1901952" indent="0" algn="ctr">
              <a:buFont typeface="Arial" panose="020B0604020202020204" pitchFamily="34" charset="0"/>
              <a:buNone/>
              <a:defRPr sz="1400">
                <a:solidFill>
                  <a:schemeClr val="accent3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Фоновая фигура"/>
          <p:cNvSpPr/>
          <p:nvPr/>
        </p:nvSpPr>
        <p:spPr>
          <a:xfrm>
            <a:off x="-1" y="376"/>
            <a:ext cx="6234898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угольник: Усеченные противолежащие углы 10">
            <a:extLst>
              <a:ext uri="{FF2B5EF4-FFF2-40B4-BE49-F238E27FC236}">
                <a16:creationId xmlns:a16="http://schemas.microsoft.com/office/drawing/2014/main" xmlns="" id="{836AFDEB-3C72-49E0-9B45-DC9EFBA6587F}"/>
              </a:ext>
            </a:extLst>
          </p:cNvPr>
          <p:cNvSpPr/>
          <p:nvPr userDrawn="1"/>
        </p:nvSpPr>
        <p:spPr bwMode="white">
          <a:xfrm>
            <a:off x="507591" y="409286"/>
            <a:ext cx="5270049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930776" y="436176"/>
            <a:ext cx="4644000" cy="1341602"/>
          </a:xfrm>
        </p:spPr>
        <p:txBody>
          <a:bodyPr rtlCol="0" anchor="ctr" anchorCtr="0">
            <a:noAutofit/>
          </a:bodyPr>
          <a:lstStyle>
            <a:lvl1pPr algn="ctr">
              <a:lnSpc>
                <a:spcPct val="84000"/>
              </a:lnSpc>
              <a:defRPr sz="34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6930775" y="1966451"/>
            <a:ext cx="4644001" cy="4388615"/>
          </a:xfrm>
        </p:spPr>
        <p:txBody>
          <a:bodyPr rtlCol="0"/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7591" y="6453386"/>
            <a:ext cx="1204572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20DE436B-AA2E-4BBC-9B20-7E2E324BF6AF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>
          <a:xfrm>
            <a:off x="3403965" y="6453386"/>
            <a:ext cx="2373675" cy="404614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Прямоугольник 8" title="Разделительная линия"/>
          <p:cNvSpPr/>
          <p:nvPr/>
        </p:nvSpPr>
        <p:spPr>
          <a:xfrm>
            <a:off x="6234897" y="-376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Г-образная фигура 11">
            <a:extLst>
              <a:ext uri="{FF2B5EF4-FFF2-40B4-BE49-F238E27FC236}">
                <a16:creationId xmlns:a16="http://schemas.microsoft.com/office/drawing/2014/main" xmlns="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6845770" y="372071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3" name="Г-образная фигура 12">
            <a:extLst>
              <a:ext uri="{FF2B5EF4-FFF2-40B4-BE49-F238E27FC236}">
                <a16:creationId xmlns:a16="http://schemas.microsoft.com/office/drawing/2014/main" xmlns="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11058438" y="5819525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19" name="Рисунок 18">
            <a:extLst>
              <a:ext uri="{FF2B5EF4-FFF2-40B4-BE49-F238E27FC236}">
                <a16:creationId xmlns:a16="http://schemas.microsoft.com/office/drawing/2014/main" xmlns="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06246" y="668595"/>
            <a:ext cx="4646651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Г-образная фигура 19">
            <a:extLst>
              <a:ext uri="{FF2B5EF4-FFF2-40B4-BE49-F238E27FC236}">
                <a16:creationId xmlns:a16="http://schemas.microsoft.com/office/drawing/2014/main" xmlns="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1021316" y="361496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sp>
        <p:nvSpPr>
          <p:cNvPr id="21" name="Г-образная фигура 20">
            <a:extLst>
              <a:ext uri="{FF2B5EF4-FFF2-40B4-BE49-F238E27FC236}">
                <a16:creationId xmlns:a16="http://schemas.microsoft.com/office/drawing/2014/main" xmlns="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6865431" y="5819524"/>
            <a:ext cx="625971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tx2"/>
              </a:solidFill>
            </a:endParaRPr>
          </a:p>
        </p:txBody>
      </p:sp>
      <p:cxnSp>
        <p:nvCxnSpPr>
          <p:cNvPr id="23" name="Прямая соединительная линия 22">
            <a:extLst>
              <a:ext uri="{FF2B5EF4-FFF2-40B4-BE49-F238E27FC236}">
                <a16:creationId xmlns:a16="http://schemas.microsoft.com/office/drawing/2014/main" xmlns="" id="{D470145D-417E-4648-AB08-0A7974A629E0}"/>
              </a:ext>
            </a:extLst>
          </p:cNvPr>
          <p:cNvCxnSpPr/>
          <p:nvPr userDrawn="1"/>
        </p:nvCxnSpPr>
        <p:spPr>
          <a:xfrm>
            <a:off x="7118556" y="1789472"/>
            <a:ext cx="4284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78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rtlCol="0" anchor="b">
            <a:normAutofit/>
          </a:bodyPr>
          <a:lstStyle>
            <a:lvl1pPr algn="r">
              <a:defRPr sz="7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 rtlCol="0"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39766FF-2E5B-4390-A077-3C50F4CE4E45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 rtlCol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  <p:sp>
        <p:nvSpPr>
          <p:cNvPr id="9" name="Г-образная фигура 8">
            <a:extLst>
              <a:ext uri="{FF2B5EF4-FFF2-40B4-BE49-F238E27FC236}">
                <a16:creationId xmlns:a16="http://schemas.microsoft.com/office/drawing/2014/main" xmlns="" id="{BF5B4C6D-2825-4690-8D32-39CBF5E0F7E6}"/>
              </a:ext>
            </a:extLst>
          </p:cNvPr>
          <p:cNvSpPr/>
          <p:nvPr userDrawn="1"/>
        </p:nvSpPr>
        <p:spPr>
          <a:xfrm rot="10800000" flipV="1">
            <a:off x="8532326" y="1820272"/>
            <a:ext cx="2772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Г-образная фигура 7">
            <a:extLst>
              <a:ext uri="{FF2B5EF4-FFF2-40B4-BE49-F238E27FC236}">
                <a16:creationId xmlns:a16="http://schemas.microsoft.com/office/drawing/2014/main" xmlns="" id="{DFD43940-6D78-4E75-BDB6-8792768BB894}"/>
              </a:ext>
            </a:extLst>
          </p:cNvPr>
          <p:cNvSpPr/>
          <p:nvPr userDrawn="1"/>
        </p:nvSpPr>
        <p:spPr>
          <a:xfrm flipH="1">
            <a:off x="8286318" y="1685652"/>
            <a:ext cx="3152309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592144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образца заголовка</a:t>
            </a:r>
          </a:p>
        </p:txBody>
      </p:sp>
      <p:sp>
        <p:nvSpPr>
          <p:cNvPr id="3" name="Объект 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4" name="Объект 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D6DC7A-2B30-4DA5-83AF-530085FAEFDA}" type="datetime1">
              <a:rPr lang="ru-RU" noProof="0" smtClean="0"/>
              <a:t>05.11.2021</a:t>
            </a:fld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ctr" rtl="0"/>
            <a:r>
              <a:rPr lang="ru-RU" noProof="0" dirty="0"/>
              <a:t>Добавить нижний колонтитул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68850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 7" title="Боковая панель">
            <a:extLst>
              <a:ext uri="{FF2B5EF4-FFF2-40B4-BE49-F238E27FC236}">
                <a16:creationId xmlns:a16="http://schemas.microsoft.com/office/drawing/2014/main" xmlns="" id="{FFA7AFEF-D97A-4A94-A884-7F95E91332B7}"/>
              </a:ext>
            </a:extLst>
          </p:cNvPr>
          <p:cNvSpPr/>
          <p:nvPr/>
        </p:nvSpPr>
        <p:spPr>
          <a:xfrm>
            <a:off x="622095" y="0"/>
            <a:ext cx="144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983497E4-9A7A-409D-84E3-BA65B26BE651}" type="datetime1">
              <a:rPr lang="ru-RU" noProof="0" smtClean="0"/>
              <a:t>05.11.2021</a:t>
            </a:fld>
            <a:endParaRPr lang="ru-RU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ctr" rtl="0"/>
            <a:r>
              <a:rPr lang="ru-RU" noProof="0"/>
              <a:t>Добавить нижний колонтитул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rtl="0"/>
            <a:fld id="{B38049E5-7B53-4E85-8972-7D6C4BCE5BB9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9" name="Прямоугольник 8" title="Боковая панель"/>
          <p:cNvSpPr/>
          <p:nvPr/>
        </p:nvSpPr>
        <p:spPr>
          <a:xfrm>
            <a:off x="478095" y="376"/>
            <a:ext cx="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30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8" r:id="rId4"/>
    <p:sldLayoutId id="2147483671" r:id="rId5"/>
    <p:sldLayoutId id="2147483669" r:id="rId6"/>
    <p:sldLayoutId id="214748367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732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4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304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787652" indent="-34290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187702" indent="-285750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9247" y="1284573"/>
            <a:ext cx="8361229" cy="862144"/>
          </a:xfrm>
        </p:spPr>
        <p:txBody>
          <a:bodyPr rtlCol="0"/>
          <a:lstStyle/>
          <a:p>
            <a:r>
              <a:rPr lang="kk-KZ" sz="4000" cap="none" dirty="0" smtClean="0"/>
              <a:t>Тілдік ресурстар</a:t>
            </a:r>
            <a:endParaRPr lang="ru-RU" sz="4000" cap="none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1889247" y="2246254"/>
            <a:ext cx="8361229" cy="86214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/>
              <a:t>Модуль: КОРПУС </a:t>
            </a:r>
            <a:r>
              <a:rPr lang="ru-RU" sz="4000" b="1" dirty="0" err="1"/>
              <a:t>тіл</a:t>
            </a:r>
            <a:r>
              <a:rPr lang="ru-RU" sz="4000" b="1" dirty="0"/>
              <a:t> ресурсы </a:t>
            </a:r>
            <a:r>
              <a:rPr lang="ru-RU" sz="4000" b="1" dirty="0" err="1"/>
              <a:t>ретінде</a:t>
            </a:r>
            <a:endParaRPr lang="ru-RU" sz="4000" dirty="0"/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2654026" y="-69785"/>
            <a:ext cx="6831673" cy="757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k-KZ" sz="3600" b="1" dirty="0"/>
              <a:t>ә</a:t>
            </a:r>
            <a:r>
              <a:rPr lang="kk-KZ" sz="3600" b="1" dirty="0" smtClean="0"/>
              <a:t>л-Фараби атындағы ҚазҰУ</a:t>
            </a:r>
            <a:endParaRPr lang="ru-RU" sz="3600" b="1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xmlns="" id="{3BCAE2CE-F5D8-4BB6-A52B-9737F0CA11B5}"/>
              </a:ext>
            </a:extLst>
          </p:cNvPr>
          <p:cNvSpPr txBox="1">
            <a:spLocks/>
          </p:cNvSpPr>
          <p:nvPr/>
        </p:nvSpPr>
        <p:spPr>
          <a:xfrm>
            <a:off x="3272154" y="6424593"/>
            <a:ext cx="6831673" cy="433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smtClean="0"/>
              <a:t>2021-2022</a:t>
            </a:r>
            <a:endParaRPr lang="ru-RU" sz="2000" b="1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25F28594-E3E7-4921-BB26-C93A4252F5E9}"/>
              </a:ext>
            </a:extLst>
          </p:cNvPr>
          <p:cNvSpPr txBox="1">
            <a:spLocks/>
          </p:cNvSpPr>
          <p:nvPr/>
        </p:nvSpPr>
        <p:spPr>
          <a:xfrm>
            <a:off x="2018643" y="3523150"/>
            <a:ext cx="8640258" cy="160840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6600" kern="1200" cap="none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err="1"/>
              <a:t>Дәріс</a:t>
            </a:r>
            <a:r>
              <a:rPr lang="ru-RU" sz="4000" b="1" dirty="0"/>
              <a:t> № 3 </a:t>
            </a:r>
            <a:r>
              <a:rPr lang="ru-RU" sz="4000" b="1" dirty="0" err="1"/>
              <a:t>мәтіндердің</a:t>
            </a:r>
            <a:r>
              <a:rPr lang="ru-RU" sz="4000" b="1" dirty="0"/>
              <a:t> </a:t>
            </a:r>
            <a:r>
              <a:rPr lang="ru-RU" sz="4000" b="1" dirty="0" err="1"/>
              <a:t>ұлттық</a:t>
            </a:r>
            <a:r>
              <a:rPr lang="ru-RU" sz="4000" b="1" dirty="0"/>
              <a:t> </a:t>
            </a:r>
            <a:r>
              <a:rPr lang="ru-RU" sz="4000" b="1" dirty="0" err="1"/>
              <a:t>корпустарына</a:t>
            </a:r>
            <a:r>
              <a:rPr lang="ru-RU" sz="4000" b="1" dirty="0"/>
              <a:t> </a:t>
            </a:r>
            <a:r>
              <a:rPr lang="ru-RU" sz="4000" b="1" dirty="0" err="1"/>
              <a:t>шолу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42463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9913" y="411480"/>
            <a:ext cx="9601200" cy="720213"/>
          </a:xfrm>
        </p:spPr>
        <p:txBody>
          <a:bodyPr/>
          <a:lstStyle/>
          <a:p>
            <a:pPr algn="ctr"/>
            <a:r>
              <a:rPr lang="ru-RU" dirty="0" err="1"/>
              <a:t>Дәріс</a:t>
            </a:r>
            <a:r>
              <a:rPr lang="ru-RU" dirty="0"/>
              <a:t> </a:t>
            </a:r>
            <a:r>
              <a:rPr lang="ru-RU" dirty="0" err="1"/>
              <a:t>мазмұны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0704" y="1484671"/>
            <a:ext cx="11131296" cy="5373329"/>
          </a:xfrm>
        </p:spPr>
        <p:txBody>
          <a:bodyPr/>
          <a:lstStyle/>
          <a:p>
            <a:r>
              <a:rPr lang="ru-RU" sz="2000" b="1" dirty="0" err="1" smtClean="0"/>
              <a:t>Кілттік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сөздер</a:t>
            </a:r>
            <a:r>
              <a:rPr lang="ru-RU" sz="2000" dirty="0" smtClean="0"/>
              <a:t>: </a:t>
            </a:r>
            <a:r>
              <a:rPr lang="ru-RU" sz="2000" i="1" dirty="0" err="1"/>
              <a:t>мәтіндер</a:t>
            </a:r>
            <a:r>
              <a:rPr lang="ru-RU" sz="2000" i="1" dirty="0"/>
              <a:t> корпусы, </a:t>
            </a:r>
            <a:r>
              <a:rPr lang="ru-RU" sz="2000" i="1" dirty="0" err="1"/>
              <a:t>тілдік</a:t>
            </a:r>
            <a:r>
              <a:rPr lang="ru-RU" sz="2000" i="1" dirty="0"/>
              <a:t> корпус, </a:t>
            </a:r>
            <a:r>
              <a:rPr lang="ru-RU" sz="2000" i="1" dirty="0" err="1"/>
              <a:t>ұлттық</a:t>
            </a:r>
            <a:r>
              <a:rPr lang="ru-RU" sz="2000" i="1" dirty="0"/>
              <a:t> корпус, </a:t>
            </a:r>
            <a:r>
              <a:rPr lang="ru-RU" sz="2000" i="1" dirty="0" err="1"/>
              <a:t>Корпустық</a:t>
            </a:r>
            <a:r>
              <a:rPr lang="ru-RU" sz="2000" i="1" dirty="0"/>
              <a:t> лингвистика, </a:t>
            </a:r>
            <a:r>
              <a:rPr lang="ru-RU" sz="2000" i="1" dirty="0" err="1"/>
              <a:t>компьютерлік</a:t>
            </a:r>
            <a:r>
              <a:rPr lang="ru-RU" sz="2000" i="1" dirty="0"/>
              <a:t> лингвистика</a:t>
            </a:r>
          </a:p>
          <a:p>
            <a:endParaRPr lang="ru-RU" sz="2000" dirty="0" smtClean="0"/>
          </a:p>
          <a:p>
            <a:r>
              <a:rPr lang="ru-RU" sz="2000" dirty="0" err="1" smtClean="0"/>
              <a:t>Тіл</a:t>
            </a:r>
            <a:r>
              <a:rPr lang="ru-RU" sz="2000" dirty="0" smtClean="0"/>
              <a:t> </a:t>
            </a:r>
            <a:r>
              <a:rPr lang="ru-RU" sz="2000" dirty="0"/>
              <a:t>корпусы </a:t>
            </a:r>
            <a:r>
              <a:rPr lang="ru-RU" sz="2000" dirty="0" err="1"/>
              <a:t>дегеніміз</a:t>
            </a:r>
            <a:r>
              <a:rPr lang="ru-RU" sz="2000" dirty="0"/>
              <a:t> не</a:t>
            </a:r>
            <a:r>
              <a:rPr lang="ru-RU" sz="2000" dirty="0" smtClean="0"/>
              <a:t>?</a:t>
            </a:r>
          </a:p>
          <a:p>
            <a:r>
              <a:rPr lang="ru-RU" sz="2000" dirty="0" err="1" smtClean="0"/>
              <a:t>Корпустық</a:t>
            </a:r>
            <a:r>
              <a:rPr lang="ru-RU" sz="2000" dirty="0" smtClean="0"/>
              <a:t> </a:t>
            </a:r>
            <a:r>
              <a:rPr lang="ru-RU" sz="2000" dirty="0" err="1"/>
              <a:t>лингвистиканың</a:t>
            </a:r>
            <a:r>
              <a:rPr lang="ru-RU" sz="2000" dirty="0"/>
              <a:t> </a:t>
            </a:r>
            <a:r>
              <a:rPr lang="ru-RU" sz="2000" dirty="0" err="1"/>
              <a:t>пайда</a:t>
            </a:r>
            <a:r>
              <a:rPr lang="ru-RU" sz="2000" dirty="0"/>
              <a:t> болу </a:t>
            </a:r>
            <a:r>
              <a:rPr lang="ru-RU" sz="2000" dirty="0" err="1"/>
              <a:t>тарихы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Мәтіндердің</a:t>
            </a:r>
            <a:r>
              <a:rPr lang="ru-RU" sz="2000" dirty="0" smtClean="0"/>
              <a:t> </a:t>
            </a:r>
            <a:r>
              <a:rPr lang="ru-RU" sz="2000" dirty="0" err="1"/>
              <a:t>ұлттық</a:t>
            </a:r>
            <a:r>
              <a:rPr lang="ru-RU" sz="2000" dirty="0"/>
              <a:t> корпусы </a:t>
            </a:r>
            <a:r>
              <a:rPr lang="ru-RU" sz="2000" dirty="0" err="1"/>
              <a:t>дегеніміз</a:t>
            </a:r>
            <a:r>
              <a:rPr lang="ru-RU" sz="2000" dirty="0"/>
              <a:t> не</a:t>
            </a:r>
            <a:r>
              <a:rPr lang="ru-RU" sz="2000" dirty="0" smtClean="0"/>
              <a:t>?</a:t>
            </a:r>
          </a:p>
          <a:p>
            <a:r>
              <a:rPr lang="ru-RU" sz="2000" dirty="0" err="1" smtClean="0"/>
              <a:t>Қазақ</a:t>
            </a:r>
            <a:r>
              <a:rPr lang="ru-RU" sz="2000" dirty="0" smtClean="0"/>
              <a:t> </a:t>
            </a:r>
            <a:r>
              <a:rPr lang="ru-RU" sz="2000" dirty="0" err="1"/>
              <a:t>тілі</a:t>
            </a:r>
            <a:r>
              <a:rPr lang="ru-RU" sz="2000" dirty="0"/>
              <a:t> </a:t>
            </a:r>
            <a:r>
              <a:rPr lang="ru-RU" sz="2000" dirty="0" err="1"/>
              <a:t>корпустары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6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/>
              <a:t>Тілдің кораусы дегеніміз не?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84671"/>
            <a:ext cx="9846860" cy="4929777"/>
          </a:xfrm>
        </p:spPr>
        <p:txBody>
          <a:bodyPr/>
          <a:lstStyle/>
          <a:p>
            <a:r>
              <a:rPr lang="ru-RU" dirty="0" err="1"/>
              <a:t>Корпустың</a:t>
            </a:r>
            <a:r>
              <a:rPr lang="ru-RU" dirty="0"/>
              <a:t> </a:t>
            </a:r>
            <a:r>
              <a:rPr lang="ru-RU" dirty="0" err="1"/>
              <a:t>әртүрлі</a:t>
            </a:r>
            <a:r>
              <a:rPr lang="ru-RU" dirty="0"/>
              <a:t> </a:t>
            </a:r>
            <a:r>
              <a:rPr lang="ru-RU" dirty="0" err="1" smtClean="0"/>
              <a:t>анықтамалары</a:t>
            </a:r>
            <a:endParaRPr lang="ru-RU" dirty="0" smtClean="0"/>
          </a:p>
          <a:p>
            <a:r>
              <a:rPr lang="ru-RU" dirty="0" smtClean="0"/>
              <a:t>.</a:t>
            </a:r>
            <a:r>
              <a:rPr lang="ru-RU" dirty="0" err="1"/>
              <a:t>Корпусқа</a:t>
            </a:r>
            <a:r>
              <a:rPr lang="ru-RU" dirty="0"/>
              <a:t> </a:t>
            </a:r>
            <a:r>
              <a:rPr lang="ru-RU" dirty="0" err="1"/>
              <a:t>жүктелген</a:t>
            </a:r>
            <a:r>
              <a:rPr lang="ru-RU" dirty="0"/>
              <a:t> </a:t>
            </a:r>
            <a:r>
              <a:rPr lang="ru-RU" dirty="0" err="1"/>
              <a:t>мәтіндердің</a:t>
            </a:r>
            <a:r>
              <a:rPr lang="ru-RU" dirty="0"/>
              <a:t> </a:t>
            </a:r>
            <a:r>
              <a:rPr lang="ru-RU" dirty="0" err="1"/>
              <a:t>сипаттамасы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Корпустың</a:t>
            </a:r>
            <a:r>
              <a:rPr lang="ru-RU" dirty="0" smtClean="0"/>
              <a:t> </a:t>
            </a:r>
            <a:r>
              <a:rPr lang="ru-RU" dirty="0" err="1"/>
              <a:t>мәтіндік</a:t>
            </a:r>
            <a:r>
              <a:rPr lang="ru-RU" dirty="0"/>
              <a:t> </a:t>
            </a:r>
            <a:r>
              <a:rPr lang="ru-RU" dirty="0" err="1"/>
              <a:t>дерекқоры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Мәтіндердің</a:t>
            </a:r>
            <a:r>
              <a:rPr lang="ru-RU" dirty="0" smtClean="0"/>
              <a:t> </a:t>
            </a:r>
            <a:r>
              <a:rPr lang="ru-RU" dirty="0" err="1"/>
              <a:t>стильдері</a:t>
            </a:r>
            <a:r>
              <a:rPr lang="ru-RU" dirty="0"/>
              <a:t> мен </a:t>
            </a:r>
            <a:r>
              <a:rPr lang="ru-RU" dirty="0" err="1"/>
              <a:t>жанрлары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Корпустың</a:t>
            </a:r>
            <a:r>
              <a:rPr lang="ru-RU" dirty="0" smtClean="0"/>
              <a:t> </a:t>
            </a:r>
            <a:r>
              <a:rPr lang="ru-RU" dirty="0" err="1"/>
              <a:t>мақсаты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Корпустық</a:t>
            </a:r>
            <a:r>
              <a:rPr lang="ru-RU" dirty="0" smtClean="0"/>
              <a:t> </a:t>
            </a:r>
            <a:r>
              <a:rPr lang="ru-RU" dirty="0"/>
              <a:t>лингвистика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Корпус </a:t>
            </a:r>
            <a:r>
              <a:rPr lang="ru-RU" dirty="0" err="1"/>
              <a:t>менеджері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Корпус </a:t>
            </a:r>
            <a:r>
              <a:rPr lang="ru-RU" dirty="0" err="1"/>
              <a:t>тіл</a:t>
            </a:r>
            <a:r>
              <a:rPr lang="ru-RU" dirty="0"/>
              <a:t> </a:t>
            </a:r>
            <a:r>
              <a:rPr lang="ru-RU" dirty="0" err="1"/>
              <a:t>білімінің</a:t>
            </a:r>
            <a:r>
              <a:rPr lang="ru-RU" dirty="0"/>
              <a:t> </a:t>
            </a:r>
            <a:r>
              <a:rPr lang="ru-RU" dirty="0" err="1"/>
              <a:t>дәстүрлі</a:t>
            </a:r>
            <a:r>
              <a:rPr lang="ru-RU" dirty="0"/>
              <a:t> </a:t>
            </a:r>
            <a:r>
              <a:rPr lang="ru-RU" dirty="0" err="1"/>
              <a:t>тіл</a:t>
            </a:r>
            <a:r>
              <a:rPr lang="ru-RU" dirty="0"/>
              <a:t> </a:t>
            </a:r>
            <a:r>
              <a:rPr lang="ru-RU" dirty="0" err="1"/>
              <a:t>білімінен</a:t>
            </a:r>
            <a:r>
              <a:rPr lang="ru-RU" dirty="0"/>
              <a:t> </a:t>
            </a:r>
            <a:r>
              <a:rPr lang="ru-RU" dirty="0" err="1" smtClean="0"/>
              <a:t>айырмашылығы</a:t>
            </a:r>
            <a:endParaRPr lang="ru-RU" dirty="0" smtClean="0"/>
          </a:p>
          <a:p>
            <a:r>
              <a:rPr lang="ru-RU" dirty="0" smtClean="0"/>
              <a:t>.</a:t>
            </a:r>
            <a:r>
              <a:rPr lang="ru-RU" dirty="0" err="1"/>
              <a:t>Корпусты</a:t>
            </a:r>
            <a:r>
              <a:rPr lang="ru-RU" dirty="0"/>
              <a:t> </a:t>
            </a:r>
            <a:r>
              <a:rPr lang="ru-RU" dirty="0" err="1"/>
              <a:t>қалыптастыру-қазіргі</a:t>
            </a:r>
            <a:r>
              <a:rPr lang="ru-RU" dirty="0"/>
              <a:t> </a:t>
            </a:r>
            <a:r>
              <a:rPr lang="ru-RU" dirty="0" err="1"/>
              <a:t>заманғы</a:t>
            </a:r>
            <a:r>
              <a:rPr lang="ru-RU" dirty="0"/>
              <a:t> </a:t>
            </a:r>
            <a:r>
              <a:rPr lang="ru-RU" dirty="0" err="1"/>
              <a:t>әлемдік</a:t>
            </a:r>
            <a:r>
              <a:rPr lang="ru-RU" dirty="0"/>
              <a:t> </a:t>
            </a:r>
            <a:r>
              <a:rPr lang="ru-RU" dirty="0" err="1"/>
              <a:t>қоғамдастықтардың</a:t>
            </a:r>
            <a:r>
              <a:rPr lang="ru-RU" dirty="0"/>
              <a:t> </a:t>
            </a:r>
            <a:r>
              <a:rPr lang="ru-RU" dirty="0" err="1"/>
              <a:t>өзекті</a:t>
            </a:r>
            <a:r>
              <a:rPr lang="ru-RU" dirty="0"/>
              <a:t> </a:t>
            </a:r>
            <a:r>
              <a:rPr lang="ru-RU" dirty="0" err="1"/>
              <a:t>міндеті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1217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Тілдік корпус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Корпус-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электронды</a:t>
            </a:r>
            <a:r>
              <a:rPr lang="ru-RU" dirty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тілдегі</a:t>
            </a:r>
            <a:r>
              <a:rPr lang="ru-RU" dirty="0"/>
              <a:t> </a:t>
            </a:r>
            <a:r>
              <a:rPr lang="ru-RU" dirty="0" err="1"/>
              <a:t>мәтіндер</a:t>
            </a:r>
            <a:r>
              <a:rPr lang="ru-RU" dirty="0"/>
              <a:t> </a:t>
            </a:r>
            <a:r>
              <a:rPr lang="ru-RU" dirty="0" err="1"/>
              <a:t>жиынтығына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 </a:t>
            </a:r>
            <a:r>
              <a:rPr lang="ru-RU" dirty="0" err="1"/>
              <a:t>ақпараттық-анықтамалық</a:t>
            </a:r>
            <a:r>
              <a:rPr lang="ru-RU" dirty="0"/>
              <a:t> </a:t>
            </a:r>
            <a:r>
              <a:rPr lang="ru-RU" dirty="0" err="1"/>
              <a:t>жүйе</a:t>
            </a:r>
            <a:r>
              <a:rPr lang="ru-RU" dirty="0"/>
              <a:t> "[</a:t>
            </a:r>
            <a:r>
              <a:rPr lang="en-US" dirty="0"/>
              <a:t>https://ruscorpora.ru</a:t>
            </a:r>
            <a:r>
              <a:rPr lang="en-US" dirty="0" smtClean="0"/>
              <a:t>].</a:t>
            </a:r>
            <a:endParaRPr lang="kk-KZ" dirty="0" smtClean="0"/>
          </a:p>
          <a:p>
            <a:r>
              <a:rPr lang="en-US" dirty="0" smtClean="0"/>
              <a:t>"</a:t>
            </a:r>
            <a:r>
              <a:rPr lang="ru-RU" dirty="0" err="1"/>
              <a:t>Лингвистикалық</a:t>
            </a:r>
            <a:r>
              <a:rPr lang="ru-RU" dirty="0"/>
              <a:t> корпус-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белгілі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белгілер</a:t>
            </a:r>
            <a:r>
              <a:rPr lang="ru-RU" dirty="0"/>
              <a:t> (</a:t>
            </a:r>
            <a:r>
              <a:rPr lang="ru-RU" dirty="0" err="1"/>
              <a:t>тіл</a:t>
            </a:r>
            <a:r>
              <a:rPr lang="ru-RU" dirty="0"/>
              <a:t>, жанр, </a:t>
            </a:r>
            <a:r>
              <a:rPr lang="ru-RU" dirty="0" err="1"/>
              <a:t>мәтінді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 </a:t>
            </a:r>
            <a:r>
              <a:rPr lang="ru-RU" dirty="0" err="1"/>
              <a:t>уақыты</a:t>
            </a:r>
            <a:r>
              <a:rPr lang="ru-RU" dirty="0"/>
              <a:t>, автор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т.б</a:t>
            </a:r>
            <a:r>
              <a:rPr lang="ru-RU" dirty="0"/>
              <a:t>.)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бірыңғай</a:t>
            </a:r>
            <a:r>
              <a:rPr lang="ru-RU" dirty="0"/>
              <a:t> </a:t>
            </a:r>
            <a:r>
              <a:rPr lang="ru-RU" dirty="0" err="1"/>
              <a:t>жүйеге</a:t>
            </a:r>
            <a:r>
              <a:rPr lang="ru-RU" dirty="0"/>
              <a:t> </a:t>
            </a:r>
            <a:r>
              <a:rPr lang="ru-RU" dirty="0" err="1"/>
              <a:t>жинақталған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іздеу</a:t>
            </a:r>
            <a:r>
              <a:rPr lang="ru-RU" dirty="0"/>
              <a:t> </a:t>
            </a:r>
            <a:r>
              <a:rPr lang="ru-RU" dirty="0" err="1"/>
              <a:t>жүйесімен</a:t>
            </a:r>
            <a:r>
              <a:rPr lang="ru-RU" dirty="0"/>
              <a:t> </a:t>
            </a:r>
            <a:r>
              <a:rPr lang="ru-RU" dirty="0" err="1"/>
              <a:t>жабдықталған</a:t>
            </a:r>
            <a:r>
              <a:rPr lang="ru-RU" dirty="0"/>
              <a:t> </a:t>
            </a:r>
            <a:r>
              <a:rPr lang="ru-RU" dirty="0" err="1"/>
              <a:t>мәтіндер</a:t>
            </a:r>
            <a:r>
              <a:rPr lang="ru-RU" dirty="0"/>
              <a:t> </a:t>
            </a:r>
            <a:r>
              <a:rPr lang="ru-RU" dirty="0" err="1"/>
              <a:t>жиынтығы</a:t>
            </a:r>
            <a:r>
              <a:rPr lang="ru-RU" dirty="0"/>
              <a:t>. </a:t>
            </a:r>
            <a:r>
              <a:rPr lang="ru-RU" dirty="0" err="1"/>
              <a:t>Лингвистикалық</a:t>
            </a:r>
            <a:r>
              <a:rPr lang="ru-RU" dirty="0"/>
              <a:t> корпус </a:t>
            </a:r>
            <a:r>
              <a:rPr lang="ru-RU" dirty="0" err="1"/>
              <a:t>жазбаша</a:t>
            </a:r>
            <a:r>
              <a:rPr lang="ru-RU" dirty="0"/>
              <a:t> </a:t>
            </a:r>
            <a:r>
              <a:rPr lang="ru-RU" dirty="0" err="1"/>
              <a:t>мәтіндерді</a:t>
            </a:r>
            <a:r>
              <a:rPr lang="ru-RU" dirty="0"/>
              <a:t> де (газет, журнал </a:t>
            </a:r>
            <a:r>
              <a:rPr lang="ru-RU" dirty="0" err="1"/>
              <a:t>мәтіндері</a:t>
            </a:r>
            <a:r>
              <a:rPr lang="ru-RU" dirty="0"/>
              <a:t>, </a:t>
            </a:r>
            <a:r>
              <a:rPr lang="ru-RU" dirty="0" err="1"/>
              <a:t>әдеби</a:t>
            </a:r>
            <a:r>
              <a:rPr lang="ru-RU" dirty="0"/>
              <a:t> </a:t>
            </a:r>
            <a:r>
              <a:rPr lang="ru-RU" dirty="0" err="1"/>
              <a:t>шығармалар</a:t>
            </a:r>
            <a:r>
              <a:rPr lang="ru-RU" dirty="0"/>
              <a:t>), </a:t>
            </a:r>
            <a:r>
              <a:rPr lang="ru-RU" dirty="0" err="1"/>
              <a:t>сондай</a:t>
            </a:r>
            <a:r>
              <a:rPr lang="ru-RU" dirty="0"/>
              <a:t> - </a:t>
            </a:r>
            <a:r>
              <a:rPr lang="ru-RU" dirty="0" err="1"/>
              <a:t>ақ</a:t>
            </a:r>
            <a:r>
              <a:rPr lang="ru-RU" dirty="0"/>
              <a:t> радио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телехабарлардың</a:t>
            </a:r>
            <a:r>
              <a:rPr lang="ru-RU" dirty="0"/>
              <a:t> </a:t>
            </a:r>
            <a:r>
              <a:rPr lang="ru-RU" dirty="0" err="1"/>
              <a:t>транскриптерін</a:t>
            </a:r>
            <a:r>
              <a:rPr lang="ru-RU" dirty="0"/>
              <a:t> де </a:t>
            </a:r>
            <a:r>
              <a:rPr lang="ru-RU" dirty="0" err="1"/>
              <a:t>қамтуы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403100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599" y="0"/>
            <a:ext cx="9874156" cy="1514901"/>
          </a:xfrm>
        </p:spPr>
        <p:txBody>
          <a:bodyPr/>
          <a:lstStyle/>
          <a:p>
            <a:pPr algn="ctr"/>
            <a:r>
              <a:rPr lang="ru-RU" dirty="0" err="1"/>
              <a:t>Корпусты</a:t>
            </a:r>
            <a:r>
              <a:rPr lang="ru-RU" dirty="0"/>
              <a:t> </a:t>
            </a:r>
            <a:r>
              <a:rPr lang="ru-RU" dirty="0" err="1"/>
              <a:t>анықтаудағы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сәттер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1484671"/>
            <a:ext cx="10170543" cy="4382729"/>
          </a:xfrm>
        </p:spPr>
        <p:txBody>
          <a:bodyPr/>
          <a:lstStyle/>
          <a:p>
            <a:r>
              <a:rPr lang="ru-RU" sz="2000" dirty="0"/>
              <a:t>корпус-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ақпараттық-анықтамалық</a:t>
            </a:r>
            <a:r>
              <a:rPr lang="ru-RU" sz="2000" dirty="0"/>
              <a:t> </a:t>
            </a:r>
            <a:r>
              <a:rPr lang="ru-RU" sz="2000" dirty="0" err="1"/>
              <a:t>жүйе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корпус-</a:t>
            </a:r>
            <a:r>
              <a:rPr lang="ru-RU" sz="2000" dirty="0" err="1" smtClean="0"/>
              <a:t>мәтін</a:t>
            </a:r>
            <a:r>
              <a:rPr lang="ru-RU" sz="2000" dirty="0" smtClean="0"/>
              <a:t> </a:t>
            </a:r>
            <a:r>
              <a:rPr lang="ru-RU" sz="2000" dirty="0" err="1"/>
              <a:t>жинағы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корпус-</a:t>
            </a:r>
            <a:r>
              <a:rPr lang="ru-RU" sz="2000" dirty="0" err="1" smtClean="0"/>
              <a:t>электронды</a:t>
            </a:r>
            <a:r>
              <a:rPr lang="ru-RU" sz="2000" dirty="0" smtClean="0"/>
              <a:t> </a:t>
            </a:r>
            <a:r>
              <a:rPr lang="ru-RU" sz="2000" dirty="0" err="1"/>
              <a:t>түрдегі</a:t>
            </a:r>
            <a:r>
              <a:rPr lang="ru-RU" sz="2000" dirty="0"/>
              <a:t> </a:t>
            </a:r>
            <a:r>
              <a:rPr lang="ru-RU" sz="2000" dirty="0" err="1"/>
              <a:t>мәтіндер</a:t>
            </a:r>
            <a:r>
              <a:rPr lang="ru-RU" sz="2000" dirty="0"/>
              <a:t> </a:t>
            </a:r>
            <a:r>
              <a:rPr lang="ru-RU" sz="2000" dirty="0" err="1"/>
              <a:t>жинағы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бұл</a:t>
            </a:r>
            <a:r>
              <a:rPr lang="ru-RU" sz="2000" dirty="0" smtClean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жолмен</a:t>
            </a:r>
            <a:r>
              <a:rPr lang="ru-RU" sz="2000" dirty="0"/>
              <a:t> </a:t>
            </a:r>
            <a:r>
              <a:rPr lang="ru-RU" sz="2000" dirty="0" err="1"/>
              <a:t>ұйымдастырылған</a:t>
            </a:r>
            <a:r>
              <a:rPr lang="ru-RU" sz="2000" dirty="0"/>
              <a:t> </a:t>
            </a:r>
            <a:r>
              <a:rPr lang="ru-RU" sz="2000" dirty="0" err="1"/>
              <a:t>ауызша</a:t>
            </a:r>
            <a:r>
              <a:rPr lang="ru-RU" sz="2000" dirty="0"/>
              <a:t> </a:t>
            </a:r>
            <a:r>
              <a:rPr lang="ru-RU" sz="2000" dirty="0" err="1"/>
              <a:t>бірлік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корпус-</a:t>
            </a:r>
            <a:r>
              <a:rPr lang="ru-RU" sz="2000" dirty="0" err="1" smtClean="0"/>
              <a:t>мәтіндердің</a:t>
            </a:r>
            <a:r>
              <a:rPr lang="ru-RU" sz="2000" dirty="0" smtClean="0"/>
              <a:t> </a:t>
            </a:r>
            <a:r>
              <a:rPr lang="ru-RU" sz="2000" dirty="0" err="1"/>
              <a:t>өкілдік</a:t>
            </a:r>
            <a:r>
              <a:rPr lang="ru-RU" sz="2000" dirty="0"/>
              <a:t> </a:t>
            </a:r>
            <a:r>
              <a:rPr lang="ru-RU" sz="2000" dirty="0" err="1"/>
              <a:t>жиынтығы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корпус-</a:t>
            </a:r>
            <a:r>
              <a:rPr lang="ru-RU" sz="2000" dirty="0" err="1" smtClean="0"/>
              <a:t>бұл</a:t>
            </a:r>
            <a:r>
              <a:rPr lang="ru-RU" sz="2000" dirty="0" smtClean="0"/>
              <a:t> </a:t>
            </a:r>
            <a:r>
              <a:rPr lang="ru-RU" sz="2000" dirty="0" err="1"/>
              <a:t>тілдік</a:t>
            </a:r>
            <a:r>
              <a:rPr lang="ru-RU" sz="2000" dirty="0"/>
              <a:t> </a:t>
            </a:r>
            <a:r>
              <a:rPr lang="ru-RU" sz="2000" dirty="0" err="1"/>
              <a:t>деректердің</a:t>
            </a:r>
            <a:r>
              <a:rPr lang="ru-RU" sz="2000" dirty="0"/>
              <a:t> </a:t>
            </a:r>
            <a:r>
              <a:rPr lang="ru-RU" sz="2000" dirty="0" err="1"/>
              <a:t>филологиялық</a:t>
            </a:r>
            <a:r>
              <a:rPr lang="ru-RU" sz="2000" dirty="0"/>
              <a:t> </a:t>
            </a:r>
            <a:r>
              <a:rPr lang="ru-RU" sz="2000" dirty="0" err="1"/>
              <a:t>құзыретті</a:t>
            </a:r>
            <a:r>
              <a:rPr lang="ru-RU" sz="2000" dirty="0"/>
              <a:t> </a:t>
            </a:r>
            <a:r>
              <a:rPr lang="ru-RU" sz="2000" dirty="0" err="1"/>
              <a:t>жиынтығы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корпус-</a:t>
            </a:r>
            <a:r>
              <a:rPr lang="ru-RU" sz="2000" dirty="0" err="1" smtClean="0"/>
              <a:t>бұл</a:t>
            </a:r>
            <a:r>
              <a:rPr lang="ru-RU" sz="2000" dirty="0" smtClean="0"/>
              <a:t> </a:t>
            </a:r>
            <a:r>
              <a:rPr lang="ru-RU" sz="2000" dirty="0" err="1"/>
              <a:t>лингвистикалық</a:t>
            </a:r>
            <a:r>
              <a:rPr lang="ru-RU" sz="2000" dirty="0"/>
              <a:t> </a:t>
            </a:r>
            <a:r>
              <a:rPr lang="ru-RU" sz="2000" dirty="0" err="1"/>
              <a:t>мәліметтер</a:t>
            </a:r>
            <a:r>
              <a:rPr lang="ru-RU" sz="2000" dirty="0"/>
              <a:t> </a:t>
            </a:r>
            <a:r>
              <a:rPr lang="ru-RU" sz="2000" dirty="0" err="1"/>
              <a:t>жиынтығы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корпус-</a:t>
            </a:r>
            <a:r>
              <a:rPr lang="ru-RU" sz="2000" dirty="0" err="1" smtClean="0"/>
              <a:t>бұл</a:t>
            </a:r>
            <a:r>
              <a:rPr lang="ru-RU" sz="2000" dirty="0" smtClean="0"/>
              <a:t> </a:t>
            </a:r>
            <a:r>
              <a:rPr lang="ru-RU" sz="2000" dirty="0" err="1"/>
              <a:t>табиғи</a:t>
            </a:r>
            <a:r>
              <a:rPr lang="ru-RU" sz="2000" dirty="0"/>
              <a:t>, </a:t>
            </a:r>
            <a:r>
              <a:rPr lang="ru-RU" sz="2000" dirty="0" err="1"/>
              <a:t>жазбаша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ауызша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т. б. </a:t>
            </a:r>
            <a:r>
              <a:rPr lang="ru-RU" sz="2000" dirty="0" err="1"/>
              <a:t>мәтіндер</a:t>
            </a:r>
            <a:r>
              <a:rPr lang="ru-RU" sz="2000" dirty="0"/>
              <a:t> </a:t>
            </a:r>
            <a:r>
              <a:rPr lang="ru-RU" sz="2000" dirty="0" err="1"/>
              <a:t>жиынтығы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094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Корпус </a:t>
            </a:r>
            <a:r>
              <a:rPr lang="ru-RU" dirty="0" err="1"/>
              <a:t>менеджері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Корпус </a:t>
            </a:r>
            <a:r>
              <a:rPr lang="ru-RU" dirty="0" err="1"/>
              <a:t>менеджері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мамандандырылған</a:t>
            </a:r>
            <a:r>
              <a:rPr lang="ru-RU" dirty="0"/>
              <a:t> </a:t>
            </a:r>
            <a:r>
              <a:rPr lang="ru-RU" dirty="0" err="1"/>
              <a:t>іздеу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 smtClean="0"/>
              <a:t>Міндеттері:корпуста</a:t>
            </a:r>
            <a:r>
              <a:rPr lang="ru-RU" dirty="0" smtClean="0"/>
              <a:t> </a:t>
            </a:r>
            <a:r>
              <a:rPr lang="ru-RU" dirty="0" err="1"/>
              <a:t>деректерді</a:t>
            </a:r>
            <a:r>
              <a:rPr lang="ru-RU" dirty="0"/>
              <a:t> </a:t>
            </a:r>
            <a:r>
              <a:rPr lang="ru-RU" dirty="0" err="1" smtClean="0"/>
              <a:t>іздеу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err="1" smtClean="0"/>
              <a:t>статистикалық</a:t>
            </a:r>
            <a:r>
              <a:rPr lang="ru-RU" dirty="0" smtClean="0"/>
              <a:t>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 smtClean="0"/>
              <a:t>,</a:t>
            </a:r>
          </a:p>
          <a:p>
            <a:pPr marL="0" indent="0">
              <a:buNone/>
            </a:pPr>
            <a:r>
              <a:rPr lang="ru-RU" dirty="0" err="1" smtClean="0"/>
              <a:t>пайдаланушыға</a:t>
            </a:r>
            <a:r>
              <a:rPr lang="ru-RU" dirty="0" smtClean="0"/>
              <a:t> </a:t>
            </a:r>
            <a:r>
              <a:rPr lang="ru-RU" dirty="0" err="1" smtClean="0"/>
              <a:t>нәтижелерді</a:t>
            </a:r>
            <a:r>
              <a:rPr lang="ru-RU" dirty="0" smtClean="0"/>
              <a:t> </a:t>
            </a:r>
            <a:r>
              <a:rPr lang="ru-RU" dirty="0" err="1" smtClean="0"/>
              <a:t>ыңғайлы</a:t>
            </a:r>
            <a:r>
              <a:rPr lang="ru-RU" dirty="0" smtClean="0"/>
              <a:t> </a:t>
            </a:r>
            <a:r>
              <a:rPr lang="ru-RU" dirty="0" err="1"/>
              <a:t>түрде</a:t>
            </a:r>
            <a:r>
              <a:rPr lang="ru-RU" dirty="0"/>
              <a:t> </a:t>
            </a:r>
            <a:r>
              <a:rPr lang="ru-RU" dirty="0" smtClean="0"/>
              <a:t>беру.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2168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022514"/>
              </p:ext>
            </p:extLst>
          </p:nvPr>
        </p:nvGraphicFramePr>
        <p:xfrm>
          <a:off x="884505" y="0"/>
          <a:ext cx="15420415" cy="6876711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8907051"/>
                <a:gridCol w="6513364"/>
              </a:tblGrid>
              <a:tr h="279238"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Дәстүрлі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лингвистика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Корпустық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лингвистика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</a:tr>
              <a:tr h="279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Тілді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үйрену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Тілді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үйрену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</a:tr>
              <a:tr h="5776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Мақсат-тілді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сипаттау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түсіндіру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Мақсаты-тілді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арнайы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таңдалған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мәтіндер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корпусы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түрінде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ұсынылған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сөйлеуде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өзін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қалай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көрсеткенін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сипаттау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</a:tr>
              <a:tr h="5776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зерттеулерінде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теориядан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оны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түсіндіруге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сөйлеу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фактілерінде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растауға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көшеді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зерттеулерінде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корпусының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деректеріне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сүйенеді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</a:tr>
              <a:tr h="291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Білікті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сапалы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әдістерді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артық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көреді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Сандық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сандық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әдістерді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артық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көреді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</a:tr>
              <a:tr h="291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Рационалдық әдістерге негізделген</a:t>
                      </a:r>
                      <a:endParaRPr lang="ru-RU" sz="1600" dirty="0" err="1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Эмпирикалық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әдістерге негізделген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</a:tr>
              <a:tr h="291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кейбір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абстракция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ретінде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қарастырылады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кейбір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физикалық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мәні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ретінде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қарастырылады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</a:tr>
              <a:tr h="291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Тілдік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әмбебапты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зерттейді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Нақты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тілдердің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грамматикасын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құрастыру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</a:tr>
              <a:tr h="291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Негізгі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назар формасы ғана емес,мазмұнына беріледі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Негізгі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назар формасныа беріледі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</a:tr>
              <a:tr h="291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Мәтінді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локальды перспективада қарастырады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Мәтінді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глобальды перспективада қарастырады.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957" marR="31957" marT="4438" marB="0"/>
                </a:tc>
              </a:tr>
              <a:tr h="5756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Нақты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жасанды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түрде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шектелген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проблемалық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аймақты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талдайды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Өз назарын  ешқандай догмалармен шектелмеген,мәтінге деген кеңірек</a:t>
                      </a:r>
                      <a:r>
                        <a:rPr lang="kk-KZ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көзқарас пен сипатталады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957" marR="31957" marT="4438" marB="0"/>
                </a:tc>
              </a:tr>
              <a:tr h="5756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Сөйлеу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материалын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таңдауда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өз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зерттеулерінің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эмпирикалық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материалдарын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таңдауда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түйсікке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сүйенеді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Өз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тұжырымдарында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ол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мәтіндер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түрінде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көрінетін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сөйлеу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әрекетін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бақылауға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сүйенеді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957" marR="31957" marT="4438" marB="0"/>
                </a:tc>
              </a:tr>
              <a:tr h="5756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Логикалық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ойлауды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артық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көреді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Сөйлеу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материалын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бастапқы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өңдеу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үшін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көбіндеықтималды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әдістер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мен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статистиканы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қолданады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957" marR="31957" marT="4438" marB="0"/>
                </a:tc>
              </a:tr>
              <a:tr h="5756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Мәтіннен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оқшауланған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қолданыстардан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жасанды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мысалдар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ұсынылады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Лингвистикалық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деректермен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сөздерді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пайдалану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олар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контексте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қандай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түрде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кездессе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сондай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түрде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жұмыс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жүргізіледі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957" marR="31957" marT="4438" marB="0"/>
                </a:tc>
              </a:tr>
              <a:tr h="5756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Эмпирикалық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ауызша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материалды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өңдеудің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дедуктивті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әдістерін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ұнатады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Эмпирикалық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ауызша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материалды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өңдеудің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индуктивті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әдістерін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ұнатады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оларды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ғылыми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әдістің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мәні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деп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санайды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957" marR="31957" marT="4438" marB="0"/>
                </a:tc>
              </a:tr>
              <a:tr h="5269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Рәсімдерге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бағалауға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салыстыруға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негізделген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ашылуларға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сенеді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957" marR="31957" marT="4438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Эмпирикалық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деректерді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өңдеуге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негізделген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ғылыми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жаңалықтарға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сенеді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1957" marR="31957" marT="4438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444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Қазақ тілінің корпустары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ҚР ҰҒА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тілі</a:t>
            </a:r>
            <a:r>
              <a:rPr lang="ru-RU" dirty="0"/>
              <a:t> </a:t>
            </a:r>
            <a:r>
              <a:rPr lang="ru-RU" dirty="0" err="1"/>
              <a:t>мәтіндерінің</a:t>
            </a:r>
            <a:r>
              <a:rPr lang="ru-RU" dirty="0"/>
              <a:t> </a:t>
            </a:r>
            <a:r>
              <a:rPr lang="ru-RU" dirty="0" err="1"/>
              <a:t>машиналық</a:t>
            </a:r>
            <a:r>
              <a:rPr lang="ru-RU" dirty="0"/>
              <a:t> </a:t>
            </a:r>
            <a:r>
              <a:rPr lang="ru-RU" dirty="0" err="1"/>
              <a:t>қоры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лексикографиялық</a:t>
            </a:r>
            <a:r>
              <a:rPr lang="ru-RU" dirty="0"/>
              <a:t> </a:t>
            </a:r>
            <a:r>
              <a:rPr lang="ru-RU" dirty="0" err="1"/>
              <a:t>дереккөздер</a:t>
            </a:r>
            <a:r>
              <a:rPr lang="ru-RU" dirty="0"/>
              <a:t> </a:t>
            </a:r>
            <a:r>
              <a:rPr lang="ru-RU" dirty="0" err="1"/>
              <a:t>құрылды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Компьютерлік</a:t>
            </a:r>
            <a:r>
              <a:rPr lang="ru-RU" dirty="0" smtClean="0"/>
              <a:t> </a:t>
            </a:r>
            <a:r>
              <a:rPr lang="ru-RU" dirty="0" err="1"/>
              <a:t>бағдарламалар</a:t>
            </a:r>
            <a:r>
              <a:rPr lang="ru-RU" dirty="0"/>
              <a:t> </a:t>
            </a:r>
            <a:r>
              <a:rPr lang="ru-RU" dirty="0" err="1"/>
              <a:t>кешенін</a:t>
            </a:r>
            <a:r>
              <a:rPr lang="ru-RU" dirty="0"/>
              <a:t>, </a:t>
            </a:r>
            <a:r>
              <a:rPr lang="ru-RU" dirty="0" err="1"/>
              <a:t>басқаша</a:t>
            </a:r>
            <a:r>
              <a:rPr lang="ru-RU" dirty="0"/>
              <a:t> </a:t>
            </a:r>
            <a:r>
              <a:rPr lang="ru-RU" dirty="0" err="1"/>
              <a:t>айтқанда</a:t>
            </a:r>
            <a:r>
              <a:rPr lang="ru-RU" dirty="0"/>
              <a:t>,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тіліндегі</a:t>
            </a:r>
            <a:r>
              <a:rPr lang="ru-RU" dirty="0"/>
              <a:t> софт, </a:t>
            </a:r>
            <a:r>
              <a:rPr lang="ru-RU" dirty="0" err="1"/>
              <a:t>кең</a:t>
            </a:r>
            <a:r>
              <a:rPr lang="ru-RU" dirty="0"/>
              <a:t> </a:t>
            </a:r>
            <a:r>
              <a:rPr lang="ru-RU" dirty="0" err="1"/>
              <a:t>ауқымды</a:t>
            </a:r>
            <a:r>
              <a:rPr lang="ru-RU" dirty="0"/>
              <a:t> </a:t>
            </a:r>
            <a:r>
              <a:rPr lang="ru-RU" dirty="0" err="1"/>
              <a:t>инфрақұрылымды</a:t>
            </a:r>
            <a:r>
              <a:rPr lang="ru-RU" dirty="0"/>
              <a:t> </a:t>
            </a:r>
            <a:r>
              <a:rPr lang="ru-RU" dirty="0" err="1"/>
              <a:t>әзірлеу</a:t>
            </a:r>
            <a:r>
              <a:rPr lang="ru-RU" dirty="0"/>
              <a:t>, </a:t>
            </a:r>
            <a:r>
              <a:rPr lang="ru-RU" dirty="0" err="1"/>
              <a:t>қазақ</a:t>
            </a:r>
            <a:r>
              <a:rPr lang="ru-RU" dirty="0"/>
              <a:t> </a:t>
            </a:r>
            <a:r>
              <a:rPr lang="ru-RU" dirty="0" err="1"/>
              <a:t>тілін</a:t>
            </a:r>
            <a:r>
              <a:rPr lang="ru-RU" dirty="0"/>
              <a:t> интернет </a:t>
            </a:r>
            <a:r>
              <a:rPr lang="ru-RU" dirty="0" err="1"/>
              <a:t>кеңістігіне</a:t>
            </a:r>
            <a:r>
              <a:rPr lang="ru-RU" dirty="0"/>
              <a:t> </a:t>
            </a:r>
            <a:r>
              <a:rPr lang="ru-RU" dirty="0" err="1"/>
              <a:t>енгізу</a:t>
            </a:r>
            <a:r>
              <a:rPr lang="ru-RU" dirty="0"/>
              <a:t>, онлайн </a:t>
            </a:r>
            <a:r>
              <a:rPr lang="ru-RU" dirty="0" err="1"/>
              <a:t>сервистер</a:t>
            </a:r>
            <a:r>
              <a:rPr lang="ru-RU" dirty="0"/>
              <a:t> </a:t>
            </a:r>
            <a:r>
              <a:rPr lang="ru-RU" dirty="0" err="1"/>
              <a:t>сериясын</a:t>
            </a:r>
            <a:r>
              <a:rPr lang="ru-RU" dirty="0"/>
              <a:t>, </a:t>
            </a:r>
            <a:r>
              <a:rPr lang="ru-RU" dirty="0" err="1"/>
              <a:t>өткен</a:t>
            </a:r>
            <a:r>
              <a:rPr lang="ru-RU" dirty="0"/>
              <a:t> </a:t>
            </a:r>
            <a:r>
              <a:rPr lang="ru-RU" dirty="0" err="1"/>
              <a:t>жылдардың</a:t>
            </a:r>
            <a:r>
              <a:rPr lang="ru-RU" dirty="0"/>
              <a:t> </a:t>
            </a:r>
            <a:r>
              <a:rPr lang="ru-RU" dirty="0" err="1"/>
              <a:t>тәжірибесін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ақпараттық</a:t>
            </a:r>
            <a:r>
              <a:rPr lang="ru-RU" dirty="0"/>
              <a:t> </a:t>
            </a:r>
            <a:r>
              <a:rPr lang="ru-RU" dirty="0" err="1"/>
              <a:t>технологиялардың</a:t>
            </a:r>
            <a:r>
              <a:rPr lang="ru-RU" dirty="0"/>
              <a:t> </a:t>
            </a:r>
            <a:r>
              <a:rPr lang="ru-RU" dirty="0" err="1"/>
              <a:t>қазіргі</a:t>
            </a:r>
            <a:r>
              <a:rPr lang="ru-RU" dirty="0"/>
              <a:t> </a:t>
            </a:r>
            <a:r>
              <a:rPr lang="ru-RU" dirty="0" err="1"/>
              <a:t>заманғы</a:t>
            </a:r>
            <a:r>
              <a:rPr lang="ru-RU" dirty="0"/>
              <a:t> </a:t>
            </a:r>
            <a:r>
              <a:rPr lang="ru-RU" dirty="0" err="1"/>
              <a:t>дамуын</a:t>
            </a:r>
            <a:r>
              <a:rPr lang="ru-RU" dirty="0"/>
              <a:t> </a:t>
            </a:r>
            <a:r>
              <a:rPr lang="ru-RU" dirty="0" err="1"/>
              <a:t>ескере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Қазақстанның</a:t>
            </a:r>
            <a:r>
              <a:rPr lang="ru-RU" dirty="0"/>
              <a:t>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тілін</a:t>
            </a:r>
            <a:r>
              <a:rPr lang="ru-RU" dirty="0"/>
              <a:t> </a:t>
            </a:r>
            <a:r>
              <a:rPr lang="ru-RU" dirty="0" err="1"/>
              <a:t>дамытудың</a:t>
            </a:r>
            <a:r>
              <a:rPr lang="ru-RU" dirty="0"/>
              <a:t> </a:t>
            </a:r>
            <a:r>
              <a:rPr lang="ru-RU" dirty="0" err="1"/>
              <a:t>тұтас</a:t>
            </a:r>
            <a:r>
              <a:rPr lang="ru-RU" dirty="0"/>
              <a:t> </a:t>
            </a:r>
            <a:r>
              <a:rPr lang="ru-RU" dirty="0" err="1"/>
              <a:t>интеграцияланған</a:t>
            </a:r>
            <a:r>
              <a:rPr lang="ru-RU" dirty="0"/>
              <a:t> </a:t>
            </a:r>
            <a:r>
              <a:rPr lang="ru-RU" dirty="0" err="1"/>
              <a:t>жүйесін</a:t>
            </a:r>
            <a:r>
              <a:rPr lang="ru-RU" dirty="0"/>
              <a:t> </a:t>
            </a:r>
            <a:r>
              <a:rPr lang="ru-RU" dirty="0" err="1"/>
              <a:t>құру</a:t>
            </a:r>
            <a:r>
              <a:rPr lang="ru-RU" dirty="0"/>
              <a:t> </a:t>
            </a:r>
            <a:r>
              <a:rPr lang="ru-RU" dirty="0" err="1"/>
              <a:t>жоспарлануда</a:t>
            </a:r>
            <a:r>
              <a:rPr lang="ru-RU" dirty="0"/>
              <a:t> "[</a:t>
            </a:r>
            <a:r>
              <a:rPr lang="en-US" dirty="0"/>
              <a:t>www.bimash.kz].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0607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BC9891-6751-47AC-8441-AE5A5C59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776" y="444114"/>
            <a:ext cx="4644000" cy="1341602"/>
          </a:xfrm>
        </p:spPr>
        <p:txBody>
          <a:bodyPr rtlCol="0">
            <a:noAutofit/>
          </a:bodyPr>
          <a:lstStyle/>
          <a:p>
            <a:pPr rtl="0"/>
            <a:r>
              <a:rPr lang="ru-RU" sz="3500" dirty="0" err="1" smtClean="0"/>
              <a:t>Сұрақтар</a:t>
            </a:r>
            <a:r>
              <a:rPr lang="ru-RU" sz="3500" dirty="0" smtClean="0"/>
              <a:t>?</a:t>
            </a:r>
            <a:endParaRPr lang="ru-RU" sz="350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03E92E-7C10-4FDF-B7B0-BF5A5A7DC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043" y="2139709"/>
            <a:ext cx="5469466" cy="1962082"/>
          </a:xfrm>
        </p:spPr>
        <p:txBody>
          <a:bodyPr rtlCol="0"/>
          <a:lstStyle/>
          <a:p>
            <a:pPr marL="0" indent="0">
              <a:buNone/>
            </a:pPr>
            <a:r>
              <a:rPr lang="ru-RU" dirty="0" smtClean="0"/>
              <a:t>...</a:t>
            </a:r>
            <a:endParaRPr lang="ru-RU" dirty="0"/>
          </a:p>
          <a:p>
            <a:endParaRPr lang="ru-RU" dirty="0"/>
          </a:p>
        </p:txBody>
      </p:sp>
      <p:sp>
        <p:nvSpPr>
          <p:cNvPr id="4" name="Текст 3">
            <a:extLst>
              <a:ext uri="{FF2B5EF4-FFF2-40B4-BE49-F238E27FC236}">
                <a16:creationId xmlns:a16="http://schemas.microsoft.com/office/drawing/2014/main" xmlns="" id="{5F0C8121-738F-4674-914D-B3EE5ED89F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endParaRPr lang="ru-RU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81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22874644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Office_30307872_TF22874644" id="{93FE1A9D-736E-40CB-B67C-057CF5914018}" vid="{87467582-AE40-484C-8492-F76A7EBDCB0E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8E1E7B-2E87-4FF3-8F3F-2C35BCD32914}">
  <ds:schemaRefs>
    <ds:schemaRef ds:uri="http://purl.org/dc/terms/"/>
    <ds:schemaRef ds:uri="http://schemas.openxmlformats.org/package/2006/metadata/core-properties"/>
    <ds:schemaRef ds:uri="6dc4bcd6-49db-4c07-9060-8acfc67cef9f"/>
    <ds:schemaRef ds:uri="http://schemas.microsoft.com/office/2006/documentManagement/types"/>
    <ds:schemaRef ds:uri="http://purl.org/dc/dcmitype/"/>
    <ds:schemaRef ds:uri="fb0879af-3eba-417a-a55a-ffe6dcd6ca77"/>
    <ds:schemaRef ds:uri="http://purl.org/dc/elements/1.1/"/>
    <ds:schemaRef ds:uri="http://schemas.microsoft.com/sharepoint/v3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3C31DB6-321D-4487-B0E2-6DD8623328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85ACAB-C996-4B2F-9E78-9D032D37D8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tf22874644</Template>
  <TotalTime>0</TotalTime>
  <Words>540</Words>
  <Application>Microsoft Office PowerPoint</Application>
  <PresentationFormat>Произвольный</PresentationFormat>
  <Paragraphs>78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tf22874644</vt:lpstr>
      <vt:lpstr>Тілдік ресурстар</vt:lpstr>
      <vt:lpstr>Дәріс мазмұны</vt:lpstr>
      <vt:lpstr>Тілдің кораусы дегеніміз не?</vt:lpstr>
      <vt:lpstr>Тілдік корпус</vt:lpstr>
      <vt:lpstr>Корпусты анықтаудағы негізгі сәттер</vt:lpstr>
      <vt:lpstr>Корпус менеджері</vt:lpstr>
      <vt:lpstr>Презентация PowerPoint</vt:lpstr>
      <vt:lpstr>Қазақ тілінің корпустары</vt:lpstr>
      <vt:lpstr>Сұрақтар?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2020-07-06T05:37:12Z</dcterms:created>
  <dcterms:modified xsi:type="dcterms:W3CDTF">2021-11-05T11:27:17Z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